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143" r:id="rId3"/>
    <p:sldId id="1158" r:id="rId4"/>
    <p:sldId id="1139" r:id="rId5"/>
    <p:sldId id="1159" r:id="rId6"/>
    <p:sldId id="1160" r:id="rId7"/>
    <p:sldId id="1140" r:id="rId8"/>
    <p:sldId id="1141" r:id="rId9"/>
    <p:sldId id="1155" r:id="rId10"/>
    <p:sldId id="1161" r:id="rId11"/>
    <p:sldId id="1156" r:id="rId12"/>
    <p:sldId id="1142" r:id="rId13"/>
    <p:sldId id="1145" r:id="rId14"/>
    <p:sldId id="1146" r:id="rId15"/>
    <p:sldId id="1162" r:id="rId16"/>
    <p:sldId id="1152" r:id="rId17"/>
    <p:sldId id="1147" r:id="rId18"/>
    <p:sldId id="1148" r:id="rId19"/>
    <p:sldId id="1149" r:id="rId20"/>
    <p:sldId id="1150" r:id="rId21"/>
    <p:sldId id="1151" r:id="rId22"/>
    <p:sldId id="1157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高中历史 必修 中外历史纲要 下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第八单元  </a:t>
            </a:r>
            <a:r>
              <a:rPr lang="en-US" altLang="zh-CN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世纪下半叶世界的新变化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  社会主义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国家的发展与变化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）结果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850058"/>
              </p:ext>
            </p:extLst>
          </p:nvPr>
        </p:nvGraphicFramePr>
        <p:xfrm>
          <a:off x="343710" y="1484784"/>
          <a:ext cx="11502992" cy="4663227"/>
        </p:xfrm>
        <a:graphic>
          <a:graphicData uri="http://schemas.openxmlformats.org/drawingml/2006/table">
            <a:tbl>
              <a:tblPr firstRow="1" firstCol="1" bandRow="1"/>
              <a:tblGrid>
                <a:gridCol w="2439128"/>
                <a:gridCol w="9063864"/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主要表现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变化相对平稳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波兰、匈牙利、保加利亚和阿尔巴尼亚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发生流血冲突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罗马尼亚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国家实现统一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民主德国并入了联邦德国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国家陷入解体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捷克斯洛伐克分为捷克和斯洛伐克两个独立国家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南斯拉夫经过激烈内战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最终解体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中国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社会主义的发展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日，中华人民共和国成立，开辟了中国历史新纪元。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年，第一届全国人民代表大会第一次会议通过了《中华人民共和国宪法》。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年底，中国基本完成了对农业、手工业和资本主义工商业的社会主义改造，建立起社会主义基本政治、经济制度。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随后，中国进入全面的大规模的建设社会主义时期，虽然经历了严重曲折，但取得了包括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两弹一星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在内的各个方面的巨大成就。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年底，中国共产党召开十一届三中全会，作出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的伟大决策。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中国以农村改革为突破口，逐步建立了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社会主义市场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经济体制，取得了举世瞩目的成就。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中共十八大以来，中国特色社会主义进入新时代。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8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4341"/>
            <a:ext cx="11485848" cy="3554819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社会主义发展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en-US" altLang="zh-CN" sz="105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拓展延伸.eps" descr="id:21474900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874" y="1457801"/>
            <a:ext cx="1815465" cy="35941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529230"/>
              </p:ext>
            </p:extLst>
          </p:nvPr>
        </p:nvGraphicFramePr>
        <p:xfrm>
          <a:off x="478582" y="2098217"/>
          <a:ext cx="11233248" cy="2691095"/>
        </p:xfrm>
        <a:graphic>
          <a:graphicData uri="http://schemas.openxmlformats.org/drawingml/2006/table">
            <a:tbl>
              <a:tblPr firstRow="1" firstCol="1" bandRow="1"/>
              <a:tblGrid>
                <a:gridCol w="3096344"/>
                <a:gridCol w="8136904"/>
              </a:tblGrid>
              <a:tr h="5382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从空想到科学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1848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年《共产党宣言》的发表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2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从理论到实践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1871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年巴黎公社的成立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2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从理想到现实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1917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年十月革命的胜利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2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从一国到多国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第二次世界大战后初期一系列社会主义国家的建立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2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从发展到遇挫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世纪末苏联解体、东欧剧变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2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第二次世界大战后苏联的社会主义改革的认识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三次改革的比较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重难疑点破.eps" descr="id:2147490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65801" y="764704"/>
            <a:ext cx="8258810" cy="647700"/>
          </a:xfrm>
          <a:prstGeom prst="rect">
            <a:avLst/>
          </a:prstGeom>
        </p:spPr>
      </p:pic>
      <p:pic>
        <p:nvPicPr>
          <p:cNvPr id="5" name="疑难点a1.eps" descr="id:2147490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6471" y="1628800"/>
            <a:ext cx="1278255" cy="35941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47387"/>
              </p:ext>
            </p:extLst>
          </p:nvPr>
        </p:nvGraphicFramePr>
        <p:xfrm>
          <a:off x="406574" y="2852936"/>
          <a:ext cx="11377265" cy="2592288"/>
        </p:xfrm>
        <a:graphic>
          <a:graphicData uri="http://schemas.openxmlformats.org/drawingml/2006/table">
            <a:tbl>
              <a:tblPr firstRow="1" firstCol="1" bandRow="1"/>
              <a:tblGrid>
                <a:gridCol w="504056"/>
                <a:gridCol w="792088"/>
                <a:gridCol w="2808312"/>
                <a:gridCol w="2304256"/>
                <a:gridCol w="4968553"/>
              </a:tblGrid>
              <a:tr h="50405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赫鲁晓夫改革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勃列日涅夫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戈尔巴乔夫改革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76064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侧重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农业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前期经济领域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后期政治领域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29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取得一些成效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最后失败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9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未改变原有体制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只是对传统体制进行小修小补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没有立足国情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背离社会主义方向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927211"/>
              </p:ext>
            </p:extLst>
          </p:nvPr>
        </p:nvGraphicFramePr>
        <p:xfrm>
          <a:off x="406574" y="1772816"/>
          <a:ext cx="11377265" cy="2437964"/>
        </p:xfrm>
        <a:graphic>
          <a:graphicData uri="http://schemas.openxmlformats.org/drawingml/2006/table">
            <a:tbl>
              <a:tblPr firstRow="1" firstCol="1" bandRow="1"/>
              <a:tblGrid>
                <a:gridCol w="1080120"/>
                <a:gridCol w="3024336"/>
                <a:gridCol w="2304256"/>
                <a:gridCol w="4968553"/>
              </a:tblGrid>
              <a:tr h="7920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赫鲁晓夫改革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勃列日涅夫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戈尔巴乔夫改革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13149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解决高度集中的计划体制的弊端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31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在农业、工业方面进行调整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314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成效都不显著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可以说是失败的改革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751" marR="1375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8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不足之处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）赫鲁晓夫对斯大林的全盘否定，有利于推动对僵化的苏联模式的改革，但也造成了人们思想混乱，增添了改革的阻力。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）勃列日涅夫改革忽视了对经济困难的充分认识，阻碍了改革的进程。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）戈尔巴乔夫将改革转向政治体制的过程太快，导致国内局势逐渐失控；经济改革的宏观决策缺乏具体可行的配套措施，改革中阻力重重。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经验教训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：社会主义国家的改革要处理好政策、发展、稳定三者之间的关系；社会主义改革必须走改革开放和适合本国国情的道路；社会主义改革必须以发展社会主义生产力为宗旨。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赫鲁晓夫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在关于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年国民经济计划的报告提纲中谈道：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年相比，石油开采量要增加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倍，煤气的开采和生产量要增加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倍，电力增加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这反映出苏联（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没有突破原有经济模式的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束缚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背离了社会主义的方向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改变国民经济比例失调的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局面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实行战时共产主义政策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0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5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06677"/>
            <a:ext cx="807720" cy="287655"/>
          </a:xfrm>
          <a:prstGeom prst="rect">
            <a:avLst/>
          </a:prstGeom>
        </p:spPr>
      </p:pic>
      <p:pic>
        <p:nvPicPr>
          <p:cNvPr id="7" name="24解析.eps" descr="id:2147490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274434"/>
            <a:ext cx="807720" cy="2876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91805" y="36196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709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根据材料可知，赫鲁晓夫在关于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1959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年国民经济计划的报告提纲中提出的目标依然是以重工业为主。故选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4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东欧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剧变和苏联解体的原因及影响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原因</a:t>
            </a:r>
            <a:endParaRPr lang="zh-CN" altLang="en-US" dirty="0"/>
          </a:p>
        </p:txBody>
      </p:sp>
      <p:pic>
        <p:nvPicPr>
          <p:cNvPr id="4" name="疑难点a2.eps" descr="id:2147490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278255" cy="35941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672643"/>
              </p:ext>
            </p:extLst>
          </p:nvPr>
        </p:nvGraphicFramePr>
        <p:xfrm>
          <a:off x="406575" y="2060848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88146"/>
                <a:gridCol w="988911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根本原因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体制僵化成为生产力发展的巨大障碍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缺乏市场调节机制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经济欠发达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重工业和轻工业比例失调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历史原因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苏联计划经济体制的弊端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现实原因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戈尔巴乔夫改革陷入误区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内部原因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经济长期困难和政局动荡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外部原因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西方国家的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和平演变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战略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4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）东欧剧变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标志着北约和华约两大军事集团对峙结束，华约瓦解。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社会主义在东欧的改革实验失败。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）苏联解体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标志着冷战结束，战后的雅尔塔体系终结。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使欧洲的政治格局发生变化，两极格局瓦解。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加速了欧洲以民族为特征的联邦制国家的分裂，如南斯拉夫的分裂。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加速了欧洲一体化的进程，为欧盟和北约的扩张创造了条件。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社会主义在世界的发展遭到重创，为其他社会主义国家的成功改革积累了经验。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559" y="39456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结合所学知识可知，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两极格局形成的标志是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1955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年华约成立，解体的标志是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1991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年苏联解体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年代尺的主题为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世纪世界格局的演变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，其中完整反映两极格局形成与解体的是（　　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0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4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588014"/>
            <a:ext cx="807720" cy="287655"/>
          </a:xfrm>
          <a:prstGeom prst="rect">
            <a:avLst/>
          </a:prstGeom>
        </p:spPr>
      </p:pic>
      <p:pic>
        <p:nvPicPr>
          <p:cNvPr id="5" name="24解析.eps" descr="id:2147490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139749"/>
            <a:ext cx="807720" cy="287655"/>
          </a:xfrm>
          <a:prstGeom prst="rect">
            <a:avLst/>
          </a:prstGeom>
        </p:spPr>
      </p:pic>
      <p:pic>
        <p:nvPicPr>
          <p:cNvPr id="6" name="cz01.jpg" descr="id:214749333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54846" y="2060848"/>
            <a:ext cx="6389547" cy="115212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86694" y="35010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06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的发展、改革与解体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苏联的发展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）成就：第二次世界大战后，苏联取得了恢复和发展国民经济的巨大成就，相继爆炸了原子弹和氢弹，人民的教育和生活水平也有很大提高。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）问题：苏联优先发展重工业的政策没有变化，农业、轻工业落后的局面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1.eps" descr="id:2147490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1438"/>
            <a:ext cx="1302385" cy="359410"/>
          </a:xfrm>
          <a:prstGeom prst="rect">
            <a:avLst/>
          </a:prstGeom>
        </p:spPr>
      </p:pic>
      <p:pic>
        <p:nvPicPr>
          <p:cNvPr id="6" name="24核心知识过.eps" descr="id:2147490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65220" y="746120"/>
            <a:ext cx="825881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52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冷战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局面结束的影响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冷战如一场大洪水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虽然已经退去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但它席卷之处留下的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犹在。一些地区性冲突至今难以合理解决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继续影响着地区局势的发展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从两极格局至新格局出现之前的过渡期内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地区战乱和冲突不断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留存于世的大量大规模杀伤性武器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仍在危及人类的安全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不妨称之为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伤痕遗产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史料通.eps" descr="id:2147490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792261"/>
            <a:ext cx="7341235" cy="575945"/>
          </a:xfrm>
          <a:prstGeom prst="rect">
            <a:avLst/>
          </a:prstGeom>
        </p:spPr>
      </p:pic>
      <p:pic>
        <p:nvPicPr>
          <p:cNvPr id="5" name="情境.eps" descr="id:21474901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28800"/>
            <a:ext cx="8445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890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苏联解体了。对美国而言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这是个灾难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我知道没人这么说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他们只是说这对美国而言是个巨大的胜利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但它确实是个灾难。原因有二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正是苏联的存在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才给了美国与其盟国结盟的理由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年协议的一项重要内容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就是双方都不得轻举妄动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都得阻止任何导致核战的可能。而今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苏联对那些国家的约束作用没有了。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摘编自《生活在后美国时代》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7528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从两极格局至新格局出现之前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体现了冷战格局结束后新的时代特征，即战争、冲突与和平并存。史料二认为冷战结束对于美国而言，是一场灾难，并进一步分析了原因，说明苏联解体给美国带来的辩证影响。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273614" y="2200868"/>
            <a:ext cx="957308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通过史料理解冷战结束的影响。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73614" y="1654164"/>
            <a:ext cx="957308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史料实证、唯物史观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核心素养.eps" descr="id:2147490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7434" y="1792700"/>
            <a:ext cx="1186180" cy="359410"/>
          </a:xfrm>
          <a:prstGeom prst="rect">
            <a:avLst/>
          </a:prstGeom>
        </p:spPr>
      </p:pic>
      <p:pic>
        <p:nvPicPr>
          <p:cNvPr id="5" name="选材意图.eps" descr="id:21474901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434" y="2345068"/>
            <a:ext cx="1186180" cy="359410"/>
          </a:xfrm>
          <a:prstGeom prst="rect">
            <a:avLst/>
          </a:prstGeom>
        </p:spPr>
      </p:pic>
      <p:pic>
        <p:nvPicPr>
          <p:cNvPr id="7" name="史料解读.eps" descr="id:21474901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80570" y="2896884"/>
            <a:ext cx="118618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的发展、改革与解体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苏联的发展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）成就：第二次世界大战后，苏联取得了恢复和发展国民经济的巨大成就，相继爆炸了原子弹和氢弹，人民的教育和生活水平也有很大提高。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）问题：苏联优先发展重工业的政策没有变化，农业、轻工业落后的局面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1.eps" descr="id:2147490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1438"/>
            <a:ext cx="1302385" cy="359410"/>
          </a:xfrm>
          <a:prstGeom prst="rect">
            <a:avLst/>
          </a:prstGeom>
        </p:spPr>
      </p:pic>
      <p:pic>
        <p:nvPicPr>
          <p:cNvPr id="6" name="24核心知识过.eps" descr="id:2147490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65220" y="746120"/>
            <a:ext cx="8258810" cy="64770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苏联优先发展重工业的原因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重工业是实现工业化的关键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加强国防建设的需要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提高人民生活水平的基础。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特别提醒.eps" descr="id:2147493211;FounderC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8" y="5319792"/>
            <a:ext cx="1584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89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苏联改革与解体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160865"/>
              </p:ext>
            </p:extLst>
          </p:nvPr>
        </p:nvGraphicFramePr>
        <p:xfrm>
          <a:off x="343710" y="1412776"/>
          <a:ext cx="11502992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710936"/>
                <a:gridCol w="3888432"/>
                <a:gridCol w="6903624"/>
              </a:tblGrid>
              <a:tr h="1257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措施内容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结果评价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7600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赫鲁晓夫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平反冤假错案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强调集体领导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改革干部制度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加大农业投入、实行农产品收购制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改革工业管理体制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年在苏共二十大上作《关于个人迷信及其后果》的秘密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报告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注入某些市场经济成分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取得了一些成效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推进了农业的发展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耕地面积和粮食产量有所增加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1957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发射了世界上第一颗人造地球卫星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没有突破计划经济体制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国民经济比例仍然严重失调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打破了对斯大林的个人崇拜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没有对斯大林的功过作出全面科学的分析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造成严重的后遗症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754995"/>
              </p:ext>
            </p:extLst>
          </p:nvPr>
        </p:nvGraphicFramePr>
        <p:xfrm>
          <a:off x="343710" y="1361296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287000"/>
                <a:gridCol w="4773984"/>
                <a:gridCol w="5442008"/>
              </a:tblGrid>
              <a:tr h="1257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措施内容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结果评价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057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勃列日涅夫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在工业领域推行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新经济体制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改革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扩大企业自主权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利用奖金等经济杠杆促进企业改善管理、提高效益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只是对传统体制的修修补补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效果有限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执政后期热衷于树立个人迷信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专断作风日趋严重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各项工作缺乏活力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社会矛盾丛生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发展缓慢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0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993003"/>
              </p:ext>
            </p:extLst>
          </p:nvPr>
        </p:nvGraphicFramePr>
        <p:xfrm>
          <a:off x="343710" y="1412776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359008"/>
                <a:gridCol w="5976664"/>
                <a:gridCol w="4167320"/>
              </a:tblGrid>
              <a:tr h="1257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措施内容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结果评价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6343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戈尔巴乔夫改革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承认市场调节在社会主义经济中的作用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取消苏共领导地位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放弃社会主义制度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实行议会制、总统制和多党制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意识形态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抛弃马克思主义指导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经济改革成效甚微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造成思想混乱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民族分离主义兴起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苏联解体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1991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294" marR="829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71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东欧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的社会主义建设、改革和剧变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东欧国家社会主义制度的建立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）建立：第二次世界大战胜利前后，东欧各国在苏联的帮助下建立了一系列人民民主国家。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）问题：东欧各国大多采取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苏联模式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，造成国民经济比例失调。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南斯拉夫改革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）内容：建立社会主义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自治制度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；权力下放。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积极：调动了地方、企业和群众的积极性，促进了经济发展。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消极：导致地方主义抬头，民族问题尖锐，为后来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国家的分裂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埋下了隐患。</a:t>
            </a:r>
            <a:endParaRPr lang="zh-CN" altLang="en-US" dirty="0"/>
          </a:p>
        </p:txBody>
      </p:sp>
      <p:pic>
        <p:nvPicPr>
          <p:cNvPr id="4" name="知识点2.eps" descr="id:2147490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多角度认识南斯拉夫改革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从改革特点看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建立社会主义自治制度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中央权力逐渐下放。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从改革经验看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认为社会主义经济是商品经济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应充分发挥市场机制作用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实现经济与市场的最优结合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而非人为地限制商品货币关系。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从改革结果看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促进了经济发展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但导致地方主义抬头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民族问题尖锐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为后来国家的分裂埋下了隐患。</a:t>
            </a:r>
            <a:endParaRPr lang="zh-CN" altLang="en-US" dirty="0"/>
          </a:p>
        </p:txBody>
      </p:sp>
      <p:pic>
        <p:nvPicPr>
          <p:cNvPr id="3" name="24拓展延伸.eps" descr="id:21474932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613515"/>
            <a:ext cx="18154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东欧其他国家的改革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）波兰：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年实施国民经济第一个五年计划，经济迅速发展。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）匈牙利：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年国民收入和人民消费水平均显著提高。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）民主德国：经济稳步增长，到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年，其经济发展水平居东欧国家之首。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东欧剧变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年代，一些东欧国家经济陷入严重困境。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苏联鼓励东欧改革。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和平演变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战略影响。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年，东欧各国社会政治经济制度急剧变化。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1691</Words>
  <Application>Microsoft Office PowerPoint</Application>
  <PresentationFormat>自定义</PresentationFormat>
  <Paragraphs>177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2025-10-11T15:20:29Z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